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73" r:id="rId16"/>
    <p:sldId id="267" r:id="rId17"/>
    <p:sldId id="268" r:id="rId18"/>
    <p:sldId id="269" r:id="rId19"/>
    <p:sldId id="270" r:id="rId20"/>
  </p:sldIdLst>
  <p:sldSz cx="9144000" cy="6858000" type="screen4x3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15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85800" y="2292480"/>
            <a:ext cx="7771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85800" y="2292480"/>
            <a:ext cx="7771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292480"/>
            <a:ext cx="7771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de-DE" sz="18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971640" y="1556640"/>
            <a:ext cx="6696000" cy="146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</a:pPr>
            <a:r>
              <a:rPr lang="de-DE" sz="2400" b="0" strike="noStrike" spc="-1" dirty="0">
                <a:solidFill>
                  <a:srgbClr val="000000"/>
                </a:solidFill>
                <a:latin typeface="Arial Black"/>
              </a:rPr>
              <a:t>Entwurf eines Hauptrouten-Radnetzes</a:t>
            </a:r>
            <a:r>
              <a:rPr dirty="0"/>
              <a:t/>
            </a:r>
            <a:br>
              <a:rPr dirty="0"/>
            </a:br>
            <a:r>
              <a:rPr lang="de-DE" sz="2400" b="1" strike="noStrike" spc="-1" dirty="0">
                <a:solidFill>
                  <a:srgbClr val="000000"/>
                </a:solidFill>
                <a:latin typeface="Arial Black"/>
              </a:rPr>
              <a:t>für</a:t>
            </a:r>
            <a:r>
              <a:rPr lang="de-DE" sz="2400" b="0" strike="noStrike" spc="-1" dirty="0">
                <a:solidFill>
                  <a:srgbClr val="000000"/>
                </a:solidFill>
                <a:latin typeface="Arial Black"/>
              </a:rPr>
              <a:t> Vaterstetten/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Arial Black"/>
              </a:rPr>
              <a:t>Baldham</a:t>
            </a:r>
            <a:r>
              <a:rPr lang="de-DE" sz="2400" b="0" strike="noStrike" spc="-1" dirty="0">
                <a:solidFill>
                  <a:srgbClr val="000000"/>
                </a:solidFill>
                <a:latin typeface="Arial Black"/>
              </a:rPr>
              <a:t> innerorts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</a:pP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</a:pPr>
            <a:r>
              <a:rPr dirty="0"/>
              <a:t/>
            </a:r>
            <a:br>
              <a:rPr dirty="0"/>
            </a:br>
            <a:endParaRPr lang="de-DE" sz="2400" b="0" strike="noStrike" spc="-1" dirty="0">
              <a:latin typeface="Aria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2627784" y="4686804"/>
            <a:ext cx="2879640" cy="504232"/>
          </a:xfrm>
          <a:prstGeom prst="rect">
            <a:avLst/>
          </a:prstGeom>
          <a:solidFill>
            <a:srgbClr val="F9F9F9"/>
          </a:solidFill>
          <a:ln w="648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5000"/>
              </a:lnSpc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AK Mobilitätswende der Lokalen Agenda 21 </a:t>
            </a:r>
            <a:endParaRPr lang="de-DE" sz="1100" b="1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Stand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: 17.04.2023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1331640" y="3022920"/>
            <a:ext cx="6552000" cy="179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F:\Maria-privat\Mobilität\LeVa\Agenda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53439"/>
            <a:ext cx="1433028" cy="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2"/>
          <p:cNvSpPr/>
          <p:nvPr/>
        </p:nvSpPr>
        <p:spPr>
          <a:xfrm>
            <a:off x="947520" y="836640"/>
            <a:ext cx="6216120" cy="54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de-DE" sz="2000" b="0" strike="noStrike" spc="-1" dirty="0">
                <a:solidFill>
                  <a:srgbClr val="953735"/>
                </a:solidFill>
                <a:latin typeface="Arial Black"/>
                <a:ea typeface="DejaVu Sans"/>
              </a:rPr>
              <a:t>Maßnahmen für Rad-Hauptrouten</a:t>
            </a:r>
            <a:endParaRPr lang="de-DE" sz="20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"/>
              <a:buAutoNum type="arabicParenR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Separater Radweg</a:t>
            </a:r>
            <a:endParaRPr lang="de-DE" sz="20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"/>
              <a:buAutoNum type="arabicParenR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Fahrradstr./-zone </a:t>
            </a:r>
            <a:r>
              <a:rPr lang="de-DE" sz="2000" b="1" strike="noStrike" spc="-1" dirty="0">
                <a:solidFill>
                  <a:srgbClr val="953735"/>
                </a:solidFill>
                <a:latin typeface="Calibri"/>
                <a:ea typeface="DejaVu Sans"/>
              </a:rPr>
              <a:t>mit Fahrbahn-Markierungen</a:t>
            </a:r>
            <a:endParaRPr lang="de-DE" sz="20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"/>
              <a:buAutoNum type="arabicParenR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Radfahrstreifen/Schutzstreifen</a:t>
            </a:r>
            <a:endParaRPr lang="de-DE" sz="20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"/>
              <a:buAutoNum type="arabicParenR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Kombinierter Geh-/Radweg – </a:t>
            </a:r>
            <a:r>
              <a:rPr lang="de-DE" sz="2000" b="1" strike="noStrike" spc="-1" dirty="0">
                <a:solidFill>
                  <a:srgbClr val="953735"/>
                </a:solidFill>
                <a:latin typeface="Calibri"/>
                <a:ea typeface="DejaVu Sans"/>
              </a:rPr>
              <a:t>Mindestbreite 2,5 m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Ggf. auch:</a:t>
            </a:r>
            <a:endParaRPr lang="de-DE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Parkraumbewirtschaftung als Zwischenschritt</a:t>
            </a:r>
            <a:endParaRPr lang="de-DE" sz="20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Einbahnstr. mit 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Radverkehr in Gegenrichtung frei</a:t>
            </a:r>
            <a:endParaRPr lang="de-DE" sz="20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Verkehrsberuhigter (Geschäfts-)Bereich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de-DE" sz="1600" b="0" strike="noStrike" spc="-1" dirty="0">
                <a:solidFill>
                  <a:srgbClr val="000000"/>
                </a:solidFill>
                <a:latin typeface="Arial Black"/>
                <a:ea typeface="Calibri"/>
              </a:rPr>
              <a:t>Keine Option für Rad-Hauptrouten:</a:t>
            </a:r>
            <a:endParaRPr lang="de-DE" sz="1600" b="0" strike="noStrike" spc="-1" dirty="0">
              <a:latin typeface="Arial"/>
            </a:endParaRPr>
          </a:p>
          <a:p>
            <a:pPr marL="720">
              <a:spcBef>
                <a:spcPts val="601"/>
              </a:spcBef>
              <a:buClr>
                <a:srgbClr val="000000"/>
              </a:buClr>
              <a:tabLst>
                <a:tab pos="180000" algn="l"/>
                <a:tab pos="360000" algn="l"/>
              </a:tabLst>
            </a:pPr>
            <a:r>
              <a:rPr lang="de-DE" sz="20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		Gehweg/Radfahrer </a:t>
            </a:r>
            <a:r>
              <a:rPr lang="de-DE" sz="2000" b="1" spc="-1" dirty="0">
                <a:solidFill>
                  <a:srgbClr val="000000"/>
                </a:solidFill>
                <a:latin typeface="Calibri"/>
                <a:ea typeface="DejaVu Sans"/>
              </a:rPr>
              <a:t>frei</a:t>
            </a: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de-DE" sz="2800" b="0" strike="noStrike" spc="-1" dirty="0">
                <a:solidFill>
                  <a:srgbClr val="000000"/>
                </a:solidFill>
                <a:latin typeface="Arial Black"/>
                <a:ea typeface="Calibri"/>
              </a:rPr>
              <a:t>→</a:t>
            </a:r>
            <a:r>
              <a:rPr lang="de-DE" sz="2000" b="0" strike="noStrike" spc="-1" dirty="0">
                <a:solidFill>
                  <a:srgbClr val="000000"/>
                </a:solidFill>
                <a:latin typeface="Arial Black"/>
                <a:ea typeface="Calibri"/>
              </a:rPr>
              <a:t> Planen für den Zuwachs an Radverkehr!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/>
          <p:cNvPicPr/>
          <p:nvPr/>
        </p:nvPicPr>
        <p:blipFill>
          <a:blip r:embed="rId2"/>
          <a:stretch/>
        </p:blipFill>
        <p:spPr>
          <a:xfrm>
            <a:off x="1547664" y="512609"/>
            <a:ext cx="7360920" cy="606924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467640" y="247876"/>
            <a:ext cx="4391640" cy="22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und mögliche Maßnahmen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 dirty="0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3"/>
          <p:cNvSpPr/>
          <p:nvPr/>
        </p:nvSpPr>
        <p:spPr>
          <a:xfrm flipH="1">
            <a:off x="2122920" y="2498760"/>
            <a:ext cx="133920" cy="158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C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6516360" y="692640"/>
            <a:ext cx="2508840" cy="1551240"/>
          </a:xfrm>
          <a:prstGeom prst="rect">
            <a:avLst/>
          </a:prstGeom>
          <a:solidFill>
            <a:srgbClr val="F8F7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Fahrradstr./-zone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CC00"/>
                </a:solidFill>
                <a:latin typeface="Calibri"/>
                <a:ea typeface="DejaVu Sans"/>
              </a:rPr>
              <a:t>      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Radfahrstreifen/ Schutzstreifen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00FF"/>
                </a:solidFill>
                <a:latin typeface="Calibri"/>
                <a:ea typeface="DejaVu Sans"/>
              </a:rPr>
              <a:t>      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Radweg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B0F0"/>
                </a:solidFill>
                <a:latin typeface="Calibri"/>
                <a:ea typeface="DejaVu Sans"/>
              </a:rPr>
              <a:t>    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kombin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Geh-/Radweg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Verkehrsber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Bereich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3399"/>
                </a:solidFill>
                <a:latin typeface="Calibri"/>
                <a:ea typeface="DejaVu Sans"/>
              </a:rPr>
              <a:t>    </a:t>
            </a:r>
            <a:r>
              <a:rPr lang="de-DE" sz="1300" b="0" strike="noStrike" spc="-1" dirty="0">
                <a:solidFill>
                  <a:srgbClr val="FF3399"/>
                </a:solidFill>
                <a:latin typeface="Calibri"/>
                <a:ea typeface="DejaVu Sans"/>
              </a:rPr>
              <a:t> 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verkehrsber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Geschäftsbereich 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      </a:t>
            </a:r>
            <a:r>
              <a:rPr lang="de-DE" sz="1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Einbahnstr./Radfahrer frei</a:t>
            </a:r>
            <a:endParaRPr lang="de-DE" sz="1300" b="0" strike="noStrike" spc="-1" dirty="0">
              <a:latin typeface="Arial"/>
            </a:endParaRPr>
          </a:p>
        </p:txBody>
      </p:sp>
      <p:sp>
        <p:nvSpPr>
          <p:cNvPr id="185" name="CustomShape 5"/>
          <p:cNvSpPr/>
          <p:nvPr/>
        </p:nvSpPr>
        <p:spPr>
          <a:xfrm flipH="1" flipV="1">
            <a:off x="5419800" y="4292280"/>
            <a:ext cx="219960" cy="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C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6"/>
          <p:cNvSpPr/>
          <p:nvPr/>
        </p:nvSpPr>
        <p:spPr>
          <a:xfrm>
            <a:off x="5319360" y="4581000"/>
            <a:ext cx="210600" cy="53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C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7"/>
          <p:cNvSpPr/>
          <p:nvPr/>
        </p:nvSpPr>
        <p:spPr>
          <a:xfrm>
            <a:off x="128834" y="4292280"/>
            <a:ext cx="3003006" cy="24607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1" strike="noStrike" spc="-1" dirty="0" smtClean="0">
                <a:latin typeface="Calibri"/>
                <a:ea typeface="DejaVu Sans"/>
              </a:rPr>
              <a:t>Maßnahmen:</a:t>
            </a:r>
            <a:endParaRPr lang="de-DE" sz="1100" b="0" strike="noStrike" spc="-1" dirty="0">
              <a:latin typeface="Arial"/>
            </a:endParaRPr>
          </a:p>
          <a:p>
            <a:pPr indent="-144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Fahrradzone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J.-Strauß-Str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./Gluckstr./Rossinistr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1100" b="0" strike="noStrike" spc="-1" dirty="0">
              <a:latin typeface="Arial"/>
            </a:endParaRPr>
          </a:p>
          <a:p>
            <a:pPr indent="-144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144000" algn="l"/>
              </a:tabLst>
            </a:pPr>
            <a:r>
              <a:rPr lang="de-DE" sz="1100" b="1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Fahrradstraße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  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Alte Poststr. 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/Luitpoldring </a:t>
            </a:r>
            <a:r>
              <a:rPr lang="de-DE" sz="1100" spc="-1" dirty="0">
                <a:latin typeface="Arial"/>
              </a:rPr>
              <a:t/>
            </a:r>
            <a:br>
              <a:rPr lang="de-DE" sz="1100" spc="-1" dirty="0">
                <a:latin typeface="Arial"/>
              </a:rPr>
            </a:br>
            <a:r>
              <a:rPr lang="de-DE" sz="1100" spc="-1" dirty="0" smtClean="0">
                <a:latin typeface="Arial"/>
              </a:rPr>
              <a:t>	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Parkverbot Luitpoldring 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Ost</a:t>
            </a:r>
            <a:endParaRPr lang="de-DE" sz="1100" b="0" strike="noStrike" spc="-1" dirty="0">
              <a:latin typeface="Arial"/>
            </a:endParaRPr>
          </a:p>
          <a:p>
            <a:pPr indent="-144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Beruhigung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Bahnhofstr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./Wendelsteinstr.</a:t>
            </a:r>
          </a:p>
          <a:p>
            <a:pPr indent="-144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endParaRPr lang="de-DE" sz="11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indent="-144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endParaRPr lang="de-DE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1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1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100" b="0" strike="noStrike" spc="-1" dirty="0">
              <a:latin typeface="Arial"/>
            </a:endParaRPr>
          </a:p>
          <a:p>
            <a:pPr marL="144000" indent="-144000">
              <a:lnSpc>
                <a:spcPct val="100000"/>
              </a:lnSpc>
              <a:buClr>
                <a:srgbClr val="000000"/>
              </a:buClr>
              <a:buFont typeface="+mj-lt"/>
              <a:buAutoNum type="arabicPeriod" startAt="4"/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Radstreifen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etc. 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J.-S.-Bach-Str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./Carl-Orff-Str.</a:t>
            </a:r>
            <a:endParaRPr lang="de-DE" sz="1100" spc="-1" dirty="0">
              <a:latin typeface="Arial"/>
            </a:endParaRPr>
          </a:p>
          <a:p>
            <a:pPr marL="144000" indent="-144000">
              <a:lnSpc>
                <a:spcPct val="100000"/>
              </a:lnSpc>
              <a:buClr>
                <a:srgbClr val="000000"/>
              </a:buClr>
              <a:buFont typeface="+mj-lt"/>
              <a:buAutoNum type="arabicPeriod" startAt="4"/>
            </a:pPr>
            <a:r>
              <a:rPr lang="de-DE" sz="11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Radstreifen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1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Möschenfelder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Str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 (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Nord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)/Dorfstr.</a:t>
            </a:r>
            <a:endParaRPr lang="de-DE" sz="1100" spc="-1" dirty="0">
              <a:latin typeface="Arial"/>
            </a:endParaRPr>
          </a:p>
          <a:p>
            <a:pPr marL="144000" indent="-144000">
              <a:lnSpc>
                <a:spcPct val="100000"/>
              </a:lnSpc>
              <a:buClr>
                <a:srgbClr val="000000"/>
              </a:buClr>
              <a:buFont typeface="+mj-lt"/>
              <a:buAutoNum type="arabicPeriod" startAt="4"/>
            </a:pPr>
            <a:r>
              <a:rPr lang="de-DE" sz="11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Radstreifen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Karl-Böhm-Str. (fast ganze Länge)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188" name="CustomShape 8"/>
          <p:cNvSpPr/>
          <p:nvPr/>
        </p:nvSpPr>
        <p:spPr>
          <a:xfrm>
            <a:off x="278837" y="5186742"/>
            <a:ext cx="2775007" cy="937264"/>
          </a:xfrm>
          <a:prstGeom prst="rect">
            <a:avLst/>
          </a:prstGeom>
          <a:solidFill>
            <a:srgbClr val="FFDA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00" indent="-72000">
              <a:lnSpc>
                <a:spcPts val="1100"/>
              </a:lnSpc>
            </a:pPr>
            <a:r>
              <a:rPr lang="de-DE" sz="105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Alternativen Bahnhofstr.:</a:t>
            </a:r>
            <a:endParaRPr lang="de-DE" sz="1050" b="0" strike="noStrike" spc="-1" dirty="0" smtClean="0">
              <a:latin typeface="Arial"/>
            </a:endParaRPr>
          </a:p>
          <a:p>
            <a:pPr marL="72000" indent="-72000">
              <a:lnSpc>
                <a:spcPts val="11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de-DE" sz="105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ab 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Wendelsteinstr. </a:t>
            </a:r>
            <a:r>
              <a:rPr lang="de-DE" sz="105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Richtg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S-Bahn </a:t>
            </a:r>
            <a:r>
              <a:rPr sz="1050" dirty="0" smtClean="0"/>
              <a:t/>
            </a:r>
            <a:br>
              <a:rPr sz="1050" dirty="0" smtClean="0"/>
            </a:br>
            <a:r>
              <a:rPr lang="de-DE" sz="105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-&gt; verkehrsber</a:t>
            </a:r>
            <a:r>
              <a:rPr lang="de-DE" sz="1050" spc="-1" dirty="0" smtClean="0">
                <a:solidFill>
                  <a:srgbClr val="000000"/>
                </a:solidFill>
                <a:latin typeface="Calibri"/>
                <a:ea typeface="DejaVu Sans"/>
              </a:rPr>
              <a:t>uhigter</a:t>
            </a:r>
            <a:r>
              <a:rPr lang="de-DE" sz="105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Geschäftsbereich</a:t>
            </a:r>
            <a:endParaRPr lang="de-DE" sz="1050" b="0" strike="noStrike" spc="-1" dirty="0">
              <a:latin typeface="Arial"/>
            </a:endParaRPr>
          </a:p>
          <a:p>
            <a:pPr marL="72000" indent="-72000">
              <a:lnSpc>
                <a:spcPts val="11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ab Wendelsteinstr. </a:t>
            </a:r>
            <a:r>
              <a:rPr lang="de-DE" sz="105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Richtg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de-DE" sz="105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Möschenfelder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Str.</a:t>
            </a:r>
            <a:r>
              <a:rPr sz="1050" dirty="0"/>
              <a:t/>
            </a:r>
            <a:br>
              <a:rPr sz="1050" dirty="0"/>
            </a:b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-&gt; Einbahnstr. mit </a:t>
            </a:r>
            <a:r>
              <a:rPr lang="de-DE" sz="105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Fahrtrichtung </a:t>
            </a: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zur </a:t>
            </a:r>
            <a:r>
              <a:rPr lang="de-DE" sz="105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S-Bahn/ Radverkehr frei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189" name="Line 9"/>
          <p:cNvSpPr/>
          <p:nvPr/>
        </p:nvSpPr>
        <p:spPr>
          <a:xfrm>
            <a:off x="6552000" y="864000"/>
            <a:ext cx="216000" cy="0"/>
          </a:xfrm>
          <a:prstGeom prst="line">
            <a:avLst/>
          </a:prstGeom>
          <a:ln w="360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Line 10"/>
          <p:cNvSpPr/>
          <p:nvPr/>
        </p:nvSpPr>
        <p:spPr>
          <a:xfrm>
            <a:off x="6563520" y="1697760"/>
            <a:ext cx="216000" cy="0"/>
          </a:xfrm>
          <a:prstGeom prst="line">
            <a:avLst/>
          </a:prstGeom>
          <a:ln w="36000">
            <a:solidFill>
              <a:srgbClr val="FFA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Line 11"/>
          <p:cNvSpPr/>
          <p:nvPr/>
        </p:nvSpPr>
        <p:spPr>
          <a:xfrm>
            <a:off x="6552000" y="1080000"/>
            <a:ext cx="216000" cy="0"/>
          </a:xfrm>
          <a:prstGeom prst="line">
            <a:avLst/>
          </a:prstGeom>
          <a:ln w="36000">
            <a:solidFill>
              <a:srgbClr val="FF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Line 12"/>
          <p:cNvSpPr/>
          <p:nvPr/>
        </p:nvSpPr>
        <p:spPr>
          <a:xfrm>
            <a:off x="6552000" y="1277640"/>
            <a:ext cx="216000" cy="0"/>
          </a:xfrm>
          <a:prstGeom prst="line">
            <a:avLst/>
          </a:prstGeom>
          <a:ln w="36000">
            <a:solidFill>
              <a:srgbClr val="0000C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Line 13"/>
          <p:cNvSpPr/>
          <p:nvPr/>
        </p:nvSpPr>
        <p:spPr>
          <a:xfrm>
            <a:off x="6552000" y="1476000"/>
            <a:ext cx="216000" cy="0"/>
          </a:xfrm>
          <a:prstGeom prst="line">
            <a:avLst/>
          </a:prstGeom>
          <a:ln w="36000">
            <a:solidFill>
              <a:srgbClr val="00B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Line 14"/>
          <p:cNvSpPr/>
          <p:nvPr/>
        </p:nvSpPr>
        <p:spPr>
          <a:xfrm>
            <a:off x="6552000" y="1908000"/>
            <a:ext cx="216000" cy="0"/>
          </a:xfrm>
          <a:prstGeom prst="line">
            <a:avLst/>
          </a:prstGeom>
          <a:ln w="36000">
            <a:solidFill>
              <a:srgbClr val="FF149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Line 15"/>
          <p:cNvSpPr/>
          <p:nvPr/>
        </p:nvSpPr>
        <p:spPr>
          <a:xfrm>
            <a:off x="6552000" y="2124000"/>
            <a:ext cx="216000" cy="0"/>
          </a:xfrm>
          <a:prstGeom prst="line">
            <a:avLst/>
          </a:prstGeom>
          <a:ln w="36000">
            <a:solidFill>
              <a:srgbClr val="8B00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611640" y="260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"/>
          <p:cNvSpPr/>
          <p:nvPr/>
        </p:nvSpPr>
        <p:spPr>
          <a:xfrm>
            <a:off x="1043608" y="1412640"/>
            <a:ext cx="5904656" cy="25038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14000"/>
              </a:lnSpc>
              <a:spcBef>
                <a:spcPts val="601"/>
              </a:spcBef>
            </a:pPr>
            <a:r>
              <a:rPr lang="de-DE" sz="2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Fragestellungen:</a:t>
            </a:r>
            <a:endParaRPr lang="de-DE" sz="2000" b="0" strike="noStrike" spc="-1" dirty="0">
              <a:latin typeface="Arial"/>
            </a:endParaRPr>
          </a:p>
          <a:p>
            <a:pPr marL="360000" indent="-360000">
              <a:lnSpc>
                <a:spcPct val="114000"/>
              </a:lnSpc>
              <a:spcBef>
                <a:spcPts val="1199"/>
              </a:spcBef>
              <a:buFont typeface="+mj-lt"/>
              <a:buAutoNum type="arabicPeriod"/>
            </a:pPr>
            <a:r>
              <a:rPr lang="de-DE" sz="20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Welche Maßnahmen sollten priorisiert werden?</a:t>
            </a:r>
          </a:p>
          <a:p>
            <a:pPr marL="360000" indent="-360000">
              <a:lnSpc>
                <a:spcPct val="114000"/>
              </a:lnSpc>
              <a:spcBef>
                <a:spcPts val="601"/>
              </a:spcBef>
              <a:buFont typeface="+mj-lt"/>
              <a:buAutoNum type="arabicPeriod"/>
            </a:pPr>
            <a:r>
              <a:rPr lang="de-DE" sz="20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Was 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ist aufgrund der örtlichen Gegebenheiten machbar?</a:t>
            </a:r>
            <a:endParaRPr lang="de-DE" sz="2000" b="0" strike="noStrike" spc="-1" dirty="0">
              <a:latin typeface="Arial"/>
            </a:endParaRPr>
          </a:p>
          <a:p>
            <a:pPr marL="360000" indent="-360000">
              <a:lnSpc>
                <a:spcPct val="114000"/>
              </a:lnSpc>
              <a:spcBef>
                <a:spcPts val="601"/>
              </a:spcBef>
              <a:buFont typeface="+mj-lt"/>
              <a:buAutoNum type="arabicPeriod"/>
            </a:pPr>
            <a:r>
              <a:rPr lang="de-DE" sz="20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Wie können </a:t>
            </a:r>
            <a:r>
              <a:rPr lang="de-DE" sz="2000" b="1" spc="-1" dirty="0">
                <a:solidFill>
                  <a:srgbClr val="000000"/>
                </a:solidFill>
                <a:latin typeface="Calibri"/>
              </a:rPr>
              <a:t>die notwendigen finanziellen </a:t>
            </a:r>
            <a:r>
              <a:rPr lang="de-DE" sz="20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und personellen </a:t>
            </a:r>
            <a:r>
              <a:rPr lang="de-DE" sz="20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Voraussetzungen geschaffen werden</a:t>
            </a:r>
            <a:r>
              <a:rPr lang="de-DE" sz="20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611640" y="260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"/>
          <p:cNvSpPr/>
          <p:nvPr/>
        </p:nvSpPr>
        <p:spPr>
          <a:xfrm>
            <a:off x="827584" y="1124744"/>
            <a:ext cx="7488832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spc="-1" dirty="0" smtClean="0">
                <a:solidFill>
                  <a:srgbClr val="000000"/>
                </a:solidFill>
                <a:latin typeface="Arial Black"/>
                <a:ea typeface="DejaVu Sans"/>
              </a:rPr>
              <a:t>Priorisierung der Maßnahmen aus Sicht des AK: </a:t>
            </a:r>
          </a:p>
          <a:p>
            <a:pPr>
              <a:spcBef>
                <a:spcPts val="600"/>
              </a:spcBef>
            </a:pPr>
            <a:r>
              <a:rPr lang="de-DE" sz="20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Umsetzung innerhalb der nächsten 3 Jahre</a:t>
            </a:r>
            <a:r>
              <a:rPr lang="de-DE" sz="2000" spc="-1" dirty="0" smtClean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r>
              <a:rPr lang="de-DE" sz="2000" dirty="0" smtClean="0"/>
              <a:t>– </a:t>
            </a:r>
            <a:r>
              <a:rPr lang="de-DE" sz="20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bis </a:t>
            </a:r>
            <a:r>
              <a:rPr lang="de-DE" sz="2000" b="1" spc="-1" dirty="0">
                <a:solidFill>
                  <a:srgbClr val="000000"/>
                </a:solidFill>
              </a:rPr>
              <a:t>Juni </a:t>
            </a:r>
            <a:r>
              <a:rPr lang="de-DE" sz="2000" b="1" spc="-1" dirty="0" smtClean="0">
                <a:solidFill>
                  <a:srgbClr val="000000"/>
                </a:solidFill>
              </a:rPr>
              <a:t>2026 </a:t>
            </a:r>
          </a:p>
          <a:p>
            <a:pPr>
              <a:spcBef>
                <a:spcPts val="600"/>
              </a:spcBef>
            </a:pPr>
            <a:r>
              <a:rPr lang="de-DE" sz="2000" b="1" spc="-1" dirty="0" smtClean="0">
                <a:solidFill>
                  <a:srgbClr val="000000"/>
                </a:solidFill>
                <a:latin typeface="Arial"/>
                <a:ea typeface="DejaVu Sans"/>
                <a:sym typeface="Symbol"/>
              </a:rPr>
              <a:t></a:t>
            </a:r>
            <a:r>
              <a:rPr lang="de-DE" sz="2000" spc="-1" dirty="0" smtClean="0">
                <a:solidFill>
                  <a:srgbClr val="000000"/>
                </a:solidFill>
                <a:latin typeface="Arial Black"/>
                <a:ea typeface="DejaVu Sans"/>
              </a:rPr>
              <a:t> </a:t>
            </a:r>
            <a:r>
              <a:rPr lang="de-DE" sz="20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Überprüfung der </a:t>
            </a:r>
            <a:r>
              <a:rPr lang="de-DE" sz="2000" b="1" spc="-1" dirty="0" smtClean="0">
                <a:solidFill>
                  <a:srgbClr val="000000"/>
                </a:solidFill>
              </a:rPr>
              <a:t>AGFK-Mitgliedschaft </a:t>
            </a:r>
            <a:r>
              <a:rPr lang="de-DE" sz="20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(Hauptbereisung)</a:t>
            </a:r>
            <a:endParaRPr lang="de-DE" sz="2000" b="1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" name="CustomShape 7"/>
          <p:cNvSpPr/>
          <p:nvPr/>
        </p:nvSpPr>
        <p:spPr>
          <a:xfrm>
            <a:off x="962110" y="2636912"/>
            <a:ext cx="5999998" cy="328694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-180000">
              <a:lnSpc>
                <a:spcPct val="114000"/>
              </a:lnSpc>
              <a:buClr>
                <a:srgbClr val="000000"/>
              </a:buClr>
              <a:buFont typeface="StarSymbol"/>
              <a:buAutoNum type="arabicPeriod"/>
              <a:tabLst>
                <a:tab pos="108000" algn="l"/>
              </a:tabLst>
            </a:pPr>
            <a:r>
              <a:rPr lang="de-DE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Fahrradzone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J.-Strauß-Str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./Gluckstr./Rossinistr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b="0" strike="noStrike" spc="-1" dirty="0">
              <a:latin typeface="Arial"/>
            </a:endParaRPr>
          </a:p>
          <a:p>
            <a:pPr indent="-180000">
              <a:lnSpc>
                <a:spcPct val="114000"/>
              </a:lnSpc>
              <a:buClr>
                <a:srgbClr val="000000"/>
              </a:buClr>
              <a:buFont typeface="StarSymbol"/>
              <a:buAutoNum type="arabicPeriod"/>
              <a:tabLst>
                <a:tab pos="108000" algn="l"/>
              </a:tabLst>
            </a:pPr>
            <a:r>
              <a:rPr lang="de-DE" b="1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Fahrradstraße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  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Alte Poststr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./Luitpoldring </a:t>
            </a:r>
            <a:endParaRPr lang="de-DE" b="0" strike="noStrike" spc="-1" dirty="0">
              <a:latin typeface="Arial"/>
            </a:endParaRPr>
          </a:p>
          <a:p>
            <a:pPr marL="0" lvl="2" indent="-180000">
              <a:lnSpc>
                <a:spcPct val="114000"/>
              </a:lnSpc>
              <a:buClr>
                <a:srgbClr val="000000"/>
              </a:buClr>
              <a:buSzPct val="45000"/>
              <a:tabLst>
                <a:tab pos="108000" algn="l"/>
                <a:tab pos="180000" algn="l"/>
              </a:tabLst>
            </a:pP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		→ Parkverbot Luitpoldring Ost</a:t>
            </a:r>
            <a:endParaRPr lang="de-DE" b="0" strike="noStrike" spc="-1" dirty="0">
              <a:latin typeface="Arial"/>
            </a:endParaRPr>
          </a:p>
          <a:p>
            <a:pPr indent="-180000">
              <a:lnSpc>
                <a:spcPct val="114000"/>
              </a:lnSpc>
              <a:buClr>
                <a:srgbClr val="000000"/>
              </a:buClr>
              <a:buFont typeface="StarSymbol"/>
              <a:buAutoNum type="arabicPeriod"/>
              <a:tabLst>
                <a:tab pos="10800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Beruhigung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Bahnhofstr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./Wendelsteinstr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b="0" strike="noStrike" spc="-1" dirty="0">
              <a:latin typeface="Arial"/>
            </a:endParaRPr>
          </a:p>
          <a:p>
            <a:pPr indent="-180000">
              <a:lnSpc>
                <a:spcPct val="114000"/>
              </a:lnSpc>
              <a:tabLst>
                <a:tab pos="108000" algn="l"/>
              </a:tabLst>
            </a:pPr>
            <a:endParaRPr lang="de-DE" b="0" strike="noStrike" spc="-1" dirty="0">
              <a:latin typeface="Arial"/>
            </a:endParaRPr>
          </a:p>
          <a:p>
            <a:pPr indent="-180000">
              <a:lnSpc>
                <a:spcPct val="114000"/>
              </a:lnSpc>
              <a:tabLst>
                <a:tab pos="108000" algn="l"/>
              </a:tabLst>
            </a:pPr>
            <a:endParaRPr lang="de-DE" b="0" strike="noStrike" spc="-1" dirty="0">
              <a:latin typeface="Arial"/>
            </a:endParaRPr>
          </a:p>
          <a:p>
            <a:pPr indent="-180000">
              <a:lnSpc>
                <a:spcPct val="114000"/>
              </a:lnSpc>
              <a:tabLst>
                <a:tab pos="108000" algn="l"/>
              </a:tabLst>
            </a:pPr>
            <a:endParaRPr lang="de-DE" spc="-1" dirty="0">
              <a:latin typeface="Arial"/>
            </a:endParaRPr>
          </a:p>
          <a:p>
            <a:pPr indent="-180000">
              <a:lnSpc>
                <a:spcPct val="114000"/>
              </a:lnSpc>
              <a:tabLst>
                <a:tab pos="108000" algn="l"/>
              </a:tabLst>
            </a:pPr>
            <a:endParaRPr lang="de-DE" b="0" strike="noStrike" spc="-1" dirty="0">
              <a:latin typeface="Arial"/>
            </a:endParaRPr>
          </a:p>
          <a:p>
            <a:pPr indent="-180000">
              <a:spcAft>
                <a:spcPts val="600"/>
              </a:spcAft>
              <a:tabLst>
                <a:tab pos="108000" algn="l"/>
              </a:tabLst>
            </a:pPr>
            <a:endParaRPr lang="de-DE" b="0" strike="noStrike" spc="-1" dirty="0">
              <a:latin typeface="Arial"/>
            </a:endParaRPr>
          </a:p>
          <a:p>
            <a:pPr marL="144000" indent="-180000">
              <a:lnSpc>
                <a:spcPct val="114000"/>
              </a:lnSpc>
              <a:buClr>
                <a:srgbClr val="000000"/>
              </a:buClr>
              <a:buFont typeface="+mj-lt"/>
              <a:buAutoNum type="arabicPeriod" startAt="4"/>
              <a:tabLst>
                <a:tab pos="10800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Radstreifen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etc. </a:t>
            </a:r>
            <a:r>
              <a:rPr lang="de-DE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J.-S.-Bach-Str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./Carl-Orff-Str.</a:t>
            </a:r>
          </a:p>
        </p:txBody>
      </p:sp>
      <p:sp>
        <p:nvSpPr>
          <p:cNvPr id="6" name="CustomShape 8"/>
          <p:cNvSpPr/>
          <p:nvPr/>
        </p:nvSpPr>
        <p:spPr>
          <a:xfrm>
            <a:off x="1214220" y="4005064"/>
            <a:ext cx="5333564" cy="1494468"/>
          </a:xfrm>
          <a:prstGeom prst="rect">
            <a:avLst/>
          </a:prstGeom>
          <a:solidFill>
            <a:srgbClr val="FFDA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3480">
              <a:lnSpc>
                <a:spcPct val="114000"/>
              </a:lnSpc>
            </a:pPr>
            <a:r>
              <a:rPr lang="de-DE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Alternativen Bahnhofstr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.:</a:t>
            </a:r>
            <a:endParaRPr lang="de-DE" sz="1600" b="0" strike="noStrike" spc="-1" dirty="0">
              <a:latin typeface="Arial"/>
            </a:endParaRPr>
          </a:p>
          <a:p>
            <a:pPr marL="108000" indent="-105480">
              <a:lnSpc>
                <a:spcPct val="114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ab Wendelsteinstr.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Richtg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S-Bahn </a:t>
            </a:r>
            <a:r>
              <a:rPr sz="1600" dirty="0"/>
              <a:t/>
            </a:r>
            <a:br>
              <a:rPr sz="1600" dirty="0"/>
            </a:b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-&gt;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verkehrsber</a:t>
            </a:r>
            <a:r>
              <a:rPr lang="de-DE" sz="1600" spc="-1" dirty="0" smtClean="0">
                <a:solidFill>
                  <a:srgbClr val="000000"/>
                </a:solidFill>
                <a:latin typeface="Calibri"/>
                <a:ea typeface="DejaVu Sans"/>
              </a:rPr>
              <a:t>uhigter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Geschäftsbereich</a:t>
            </a:r>
            <a:endParaRPr lang="de-DE" sz="1600" b="0" strike="noStrike" spc="-1" dirty="0">
              <a:latin typeface="Arial"/>
            </a:endParaRPr>
          </a:p>
          <a:p>
            <a:pPr marL="108000" indent="-105480">
              <a:lnSpc>
                <a:spcPct val="114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ab Wendelsteinstr.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Richtg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Möschenfelder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Str.</a:t>
            </a:r>
            <a:r>
              <a:rPr sz="1600" dirty="0"/>
              <a:t/>
            </a:r>
            <a:br>
              <a:rPr sz="1600" dirty="0"/>
            </a:b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-&gt; Einbahnstr. mit Fahrtrichtung zur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S-Bahn/Radverkehr frei</a:t>
            </a:r>
            <a:endParaRPr lang="de-DE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9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71600" y="1484784"/>
            <a:ext cx="5241776" cy="187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6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Arial Black"/>
              </a:rPr>
              <a:t>Weitere </a:t>
            </a:r>
            <a:r>
              <a:rPr lang="de-DE" sz="2000" b="0" strike="noStrike" spc="-1" dirty="0" smtClean="0">
                <a:solidFill>
                  <a:srgbClr val="000000"/>
                </a:solidFill>
                <a:latin typeface="Arial Black"/>
              </a:rPr>
              <a:t>Aspekte: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de-DE" sz="2000" spc="-1" dirty="0" smtClean="0">
                <a:solidFill>
                  <a:srgbClr val="000000"/>
                </a:solidFill>
                <a:latin typeface="Arial Black"/>
              </a:rPr>
              <a:t>Schulwege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de-DE" sz="2000" b="0" strike="noStrike" spc="-1" dirty="0" smtClean="0">
                <a:solidFill>
                  <a:srgbClr val="000000"/>
                </a:solidFill>
                <a:latin typeface="Arial Black"/>
              </a:rPr>
              <a:t>Radrouten Wegweisungskataster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539640" y="432360"/>
            <a:ext cx="640800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>
                <a:solidFill>
                  <a:srgbClr val="000000"/>
                </a:solidFill>
                <a:latin typeface="Arial Black"/>
              </a:rPr>
              <a:t>Schulwege mit Gefahren- und Problemstellen</a:t>
            </a:r>
            <a:endParaRPr lang="de-DE" sz="13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>
              <a:latin typeface="Arial"/>
            </a:endParaRPr>
          </a:p>
        </p:txBody>
      </p:sp>
      <p:pic>
        <p:nvPicPr>
          <p:cNvPr id="198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3"/>
          <p:cNvPicPr/>
          <p:nvPr/>
        </p:nvPicPr>
        <p:blipFill>
          <a:blip r:embed="rId3"/>
          <a:stretch/>
        </p:blipFill>
        <p:spPr>
          <a:xfrm>
            <a:off x="6543360" y="2401200"/>
            <a:ext cx="130320" cy="188640"/>
          </a:xfrm>
          <a:prstGeom prst="rect">
            <a:avLst/>
          </a:prstGeom>
          <a:ln>
            <a:noFill/>
          </a:ln>
        </p:spPr>
      </p:pic>
      <p:pic>
        <p:nvPicPr>
          <p:cNvPr id="201" name="Picture 2"/>
          <p:cNvPicPr/>
          <p:nvPr/>
        </p:nvPicPr>
        <p:blipFill>
          <a:blip r:embed="rId4"/>
          <a:stretch/>
        </p:blipFill>
        <p:spPr>
          <a:xfrm>
            <a:off x="611640" y="764640"/>
            <a:ext cx="6624656" cy="5760704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6311160" y="2146680"/>
            <a:ext cx="2807640" cy="72239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b="0" strike="noStrike" spc="-1" dirty="0">
                <a:solidFill>
                  <a:srgbClr val="7030A0"/>
                </a:solidFill>
                <a:latin typeface="Calibri"/>
                <a:ea typeface="DejaVu Sans"/>
              </a:rPr>
              <a:t>Violett</a:t>
            </a:r>
            <a:r>
              <a:rPr lang="de-DE" sz="1200" b="0" strike="noStrike" spc="-1" dirty="0">
                <a:latin typeface="Calibri"/>
                <a:ea typeface="DejaVu Sans"/>
              </a:rPr>
              <a:t>: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häufige </a:t>
            </a:r>
            <a:r>
              <a:rPr lang="de-DE" sz="1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Rad-Schulwege</a:t>
            </a:r>
          </a:p>
          <a:p>
            <a:pPr>
              <a:lnSpc>
                <a:spcPct val="114000"/>
              </a:lnSpc>
            </a:pPr>
            <a:r>
              <a:rPr lang="de-DE" sz="1200" b="0" strike="noStrike" spc="-1" dirty="0" smtClean="0">
                <a:solidFill>
                  <a:srgbClr val="7030A0"/>
                </a:solidFill>
                <a:latin typeface="Arial"/>
                <a:sym typeface="Symbol"/>
              </a:rPr>
              <a:t> </a:t>
            </a:r>
            <a:r>
              <a:rPr lang="de-DE" sz="1200" spc="-1" dirty="0" smtClean="0">
                <a:latin typeface="Calibri"/>
                <a:ea typeface="DejaVu Sans"/>
                <a:sym typeface="Symbol"/>
              </a:rPr>
              <a:t>:</a:t>
            </a:r>
            <a:r>
              <a:rPr lang="de-DE" sz="1200" b="0" strike="noStrike" spc="-1" dirty="0" smtClean="0">
                <a:solidFill>
                  <a:srgbClr val="7030A0"/>
                </a:solidFill>
                <a:latin typeface="Arial"/>
                <a:sym typeface="Symbol"/>
              </a:rPr>
              <a:t> </a:t>
            </a:r>
            <a:r>
              <a:rPr lang="de-DE" sz="1200" spc="-1" dirty="0">
                <a:solidFill>
                  <a:srgbClr val="000000"/>
                </a:solidFill>
                <a:latin typeface="Calibri"/>
                <a:ea typeface="DejaVu Sans"/>
                <a:sym typeface="Symbol"/>
              </a:rPr>
              <a:t>weiterführende Schulen</a:t>
            </a:r>
            <a:endParaRPr lang="de-DE" sz="12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14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de-DE" sz="1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: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einige Gefahren- und Problemstellen</a:t>
            </a:r>
            <a:endParaRPr lang="de-DE" sz="1200" b="0" strike="noStrike" spc="-1" dirty="0">
              <a:latin typeface="Arial"/>
            </a:endParaRPr>
          </a:p>
        </p:txBody>
      </p:sp>
      <p:pic>
        <p:nvPicPr>
          <p:cNvPr id="203" name="Picture 3"/>
          <p:cNvPicPr/>
          <p:nvPr/>
        </p:nvPicPr>
        <p:blipFill>
          <a:blip r:embed="rId3"/>
          <a:stretch/>
        </p:blipFill>
        <p:spPr>
          <a:xfrm>
            <a:off x="6409800" y="2618967"/>
            <a:ext cx="130320" cy="18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/>
          <p:cNvPicPr/>
          <p:nvPr/>
        </p:nvPicPr>
        <p:blipFill>
          <a:blip r:embed="rId2"/>
          <a:stretch/>
        </p:blipFill>
        <p:spPr>
          <a:xfrm>
            <a:off x="682472" y="692707"/>
            <a:ext cx="7350552" cy="5760696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539640" y="432360"/>
            <a:ext cx="640800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und Schulwege mit Gefahren- und Problemstellen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 dirty="0">
              <a:latin typeface="Arial"/>
            </a:endParaRPr>
          </a:p>
        </p:txBody>
      </p:sp>
      <p:pic>
        <p:nvPicPr>
          <p:cNvPr id="206" name="Picture 2"/>
          <p:cNvPicPr/>
          <p:nvPr/>
        </p:nvPicPr>
        <p:blipFill>
          <a:blip r:embed="rId3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3"/>
          <p:cNvSpPr/>
          <p:nvPr/>
        </p:nvSpPr>
        <p:spPr>
          <a:xfrm>
            <a:off x="6311160" y="2146680"/>
            <a:ext cx="2807640" cy="50544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b="0" strike="noStrike" spc="-1">
                <a:solidFill>
                  <a:srgbClr val="CC0000"/>
                </a:solidFill>
                <a:latin typeface="Calibri"/>
                <a:ea typeface="DejaVu Sans"/>
              </a:rPr>
              <a:t>Dunkelrot/</a:t>
            </a:r>
            <a:r>
              <a:rPr lang="de-DE" sz="1200" b="0" strike="noStrike" spc="-1">
                <a:solidFill>
                  <a:srgbClr val="7030A0"/>
                </a:solidFill>
                <a:latin typeface="Calibri"/>
                <a:ea typeface="DejaVu Sans"/>
              </a:rPr>
              <a:t>Violett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häufige Rad-Schulwege</a:t>
            </a:r>
            <a:endParaRPr lang="de-DE" sz="1200" b="0" strike="noStrike" spc="-1">
              <a:latin typeface="Arial"/>
            </a:endParaRPr>
          </a:p>
          <a:p>
            <a:pPr>
              <a:lnSpc>
                <a:spcPct val="114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: einige Gefahren- und Problemstellen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209" name="Picture 3"/>
          <p:cNvPicPr/>
          <p:nvPr/>
        </p:nvPicPr>
        <p:blipFill>
          <a:blip r:embed="rId4"/>
          <a:stretch/>
        </p:blipFill>
        <p:spPr>
          <a:xfrm>
            <a:off x="6412320" y="2403360"/>
            <a:ext cx="130320" cy="18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2"/>
          <a:stretch/>
        </p:blipFill>
        <p:spPr>
          <a:xfrm>
            <a:off x="611560" y="484300"/>
            <a:ext cx="7399080" cy="6054104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467640" y="188640"/>
            <a:ext cx="561600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und Radrouten Wegweisungskataster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 dirty="0">
              <a:latin typeface="Arial"/>
            </a:endParaRPr>
          </a:p>
        </p:txBody>
      </p:sp>
      <p:pic>
        <p:nvPicPr>
          <p:cNvPr id="212" name="Picture 2"/>
          <p:cNvPicPr/>
          <p:nvPr/>
        </p:nvPicPr>
        <p:blipFill>
          <a:blip r:embed="rId3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6614640" y="2220840"/>
            <a:ext cx="2447640" cy="101420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FF00"/>
                </a:solidFill>
                <a:latin typeface="Calibri"/>
                <a:ea typeface="DejaVu Sans"/>
              </a:rPr>
              <a:t>Grün: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Radrouten Wegweisungs-kataster (grüne Schilder)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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div. Hauptziele nicht verbunden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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Qualität entspricht oft nicht den Anforderungen an Rad-Hauptrouten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6722863" y="3569940"/>
            <a:ext cx="2251080" cy="297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</a:t>
            </a:r>
            <a:r>
              <a:rPr lang="de-DE" sz="1200" b="1" strike="noStrike" spc="-1">
                <a:solidFill>
                  <a:srgbClr val="000000"/>
                </a:solidFill>
                <a:latin typeface="Calibri"/>
                <a:ea typeface="DejaVu Sans"/>
              </a:rPr>
              <a:t> wenig Übereinstimmung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115640" y="897480"/>
            <a:ext cx="5976000" cy="5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</a:pPr>
            <a:r>
              <a:rPr lang="de-DE" sz="2000" b="0" strike="noStrike" spc="-1">
                <a:solidFill>
                  <a:srgbClr val="000000"/>
                </a:solidFill>
                <a:latin typeface="Arial Black"/>
              </a:rPr>
              <a:t>Qualitätskriterien für Rad-Hauptrouten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de-DE" sz="2000" b="0" strike="noStrike" spc="-1">
              <a:latin typeface="Arial"/>
            </a:endParaRPr>
          </a:p>
        </p:txBody>
      </p:sp>
      <p:pic>
        <p:nvPicPr>
          <p:cNvPr id="120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1115640" y="1578960"/>
            <a:ext cx="5904000" cy="392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85840" indent="-285120">
              <a:lnSpc>
                <a:spcPct val="120000"/>
              </a:lnSpc>
              <a:spcBef>
                <a:spcPts val="1199"/>
              </a:spcBef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de-DE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Hohes Maß an Verkehrssicherheit</a:t>
            </a:r>
            <a:endParaRPr lang="de-DE" sz="1600" b="0" strike="noStrike" spc="-1" dirty="0">
              <a:latin typeface="Arial"/>
            </a:endParaRPr>
          </a:p>
          <a:p>
            <a:pPr marL="285840" indent="-285120">
              <a:lnSpc>
                <a:spcPct val="120000"/>
              </a:lnSpc>
              <a:spcBef>
                <a:spcPts val="1199"/>
              </a:spcBef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de-DE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Direkte und durchgehende Verbin­dungen von den Quellgebieten zu den Hauptzielen </a:t>
            </a:r>
            <a:endParaRPr lang="de-DE" sz="1600" b="0" strike="noStrike" spc="-1" dirty="0">
              <a:latin typeface="Arial"/>
            </a:endParaRPr>
          </a:p>
          <a:p>
            <a:pPr marL="285840" indent="-285120">
              <a:lnSpc>
                <a:spcPct val="120000"/>
              </a:lnSpc>
              <a:spcBef>
                <a:spcPts val="1199"/>
              </a:spcBef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de-DE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Ermöglichen flüssiges und bequemes Vorankommen</a:t>
            </a:r>
            <a:endParaRPr lang="de-DE" sz="1600" b="0" strike="noStrike" spc="-1" dirty="0">
              <a:latin typeface="Arial"/>
            </a:endParaRPr>
          </a:p>
          <a:p>
            <a:pPr marL="285840" indent="-285120">
              <a:lnSpc>
                <a:spcPct val="120000"/>
              </a:lnSpc>
              <a:spcBef>
                <a:spcPts val="1199"/>
              </a:spcBef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de-DE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Räumen dem Radverkehr bei Bedarf deutlich erkennbar Vorrang vor dem Kfz-Verkehr ein (Bündelung des Radverkehrs)</a:t>
            </a:r>
            <a:endParaRPr lang="de-DE" sz="1600" b="0" strike="noStrike" spc="-1" dirty="0">
              <a:latin typeface="Arial"/>
            </a:endParaRPr>
          </a:p>
          <a:p>
            <a:pPr marL="285840" indent="-285120">
              <a:lnSpc>
                <a:spcPct val="120000"/>
              </a:lnSpc>
              <a:spcBef>
                <a:spcPts val="1199"/>
              </a:spcBef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de-DE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Trennen von Rad- und Kfz-Verkehr bei hohen Geschwindigkeiten (&gt; 30 km/h) und hohem Verkehrsaufkommen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1251000" y="5750640"/>
            <a:ext cx="66960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  <a:ea typeface="DejaVu Sans"/>
              </a:rPr>
              <a:t>Siehe z.B.: www.adfc.de/fileadmin/user_upload/Expertenbereich/Politik_und_Verwaltung/Download/Dossier_Sonderprogramm_Stadt_und_Land_V1_0.pdf</a:t>
            </a:r>
            <a:endParaRPr lang="de-DE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11640" y="908640"/>
            <a:ext cx="625464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2000" b="0" strike="noStrike" spc="-1" dirty="0" smtClean="0">
                <a:solidFill>
                  <a:srgbClr val="953735"/>
                </a:solidFill>
                <a:latin typeface="Arial Black"/>
              </a:rPr>
              <a:t>Mögliche Maßnahmen </a:t>
            </a:r>
            <a:r>
              <a:rPr lang="de-DE" sz="2000" b="0" strike="noStrike" spc="-1" dirty="0">
                <a:solidFill>
                  <a:srgbClr val="953735"/>
                </a:solidFill>
                <a:latin typeface="Arial Black"/>
              </a:rPr>
              <a:t>für den Radverkehr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de-DE" sz="2000" b="0" strike="noStrike" spc="-1" dirty="0">
              <a:latin typeface="Arial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pic>
        <p:nvPicPr>
          <p:cNvPr id="125" name="Picture 7"/>
          <p:cNvPicPr/>
          <p:nvPr/>
        </p:nvPicPr>
        <p:blipFill>
          <a:blip r:embed="rId3"/>
          <a:stretch/>
        </p:blipFill>
        <p:spPr>
          <a:xfrm>
            <a:off x="107640" y="1556640"/>
            <a:ext cx="8992800" cy="4039560"/>
          </a:xfrm>
          <a:prstGeom prst="rect">
            <a:avLst/>
          </a:prstGeom>
          <a:ln>
            <a:noFill/>
          </a:ln>
        </p:spPr>
      </p:pic>
      <p:pic>
        <p:nvPicPr>
          <p:cNvPr id="126" name="Picture 8"/>
          <p:cNvPicPr/>
          <p:nvPr/>
        </p:nvPicPr>
        <p:blipFill>
          <a:blip r:embed="rId4"/>
          <a:stretch/>
        </p:blipFill>
        <p:spPr>
          <a:xfrm>
            <a:off x="6866280" y="5733360"/>
            <a:ext cx="2031840" cy="647280"/>
          </a:xfrm>
          <a:prstGeom prst="rect">
            <a:avLst/>
          </a:prstGeom>
          <a:ln>
            <a:noFill/>
          </a:ln>
        </p:spPr>
      </p:pic>
      <p:pic>
        <p:nvPicPr>
          <p:cNvPr id="127" name="Picture 2"/>
          <p:cNvPicPr/>
          <p:nvPr/>
        </p:nvPicPr>
        <p:blipFill>
          <a:blip r:embed="rId5"/>
          <a:stretch/>
        </p:blipFill>
        <p:spPr>
          <a:xfrm>
            <a:off x="4428000" y="2892240"/>
            <a:ext cx="2054160" cy="115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611640" y="260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947520" y="630000"/>
            <a:ext cx="7332120" cy="537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b="0" strike="noStrike" spc="-1" dirty="0" smtClean="0">
                <a:solidFill>
                  <a:srgbClr val="000000"/>
                </a:solidFill>
                <a:latin typeface="Arial Black"/>
                <a:ea typeface="DejaVu Sans"/>
              </a:rPr>
              <a:t>Erläuterungen </a:t>
            </a:r>
            <a:r>
              <a:rPr lang="de-DE" sz="2000" b="0" strike="noStrike" spc="-1" dirty="0">
                <a:solidFill>
                  <a:srgbClr val="000000"/>
                </a:solidFill>
                <a:latin typeface="Arial Black"/>
                <a:ea typeface="DejaVu Sans"/>
              </a:rPr>
              <a:t>zu den Vorschlägen: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13000"/>
              </a:lnSpc>
              <a:spcBef>
                <a:spcPts val="1200"/>
              </a:spcBef>
              <a:buClr>
                <a:srgbClr val="000000"/>
              </a:buClr>
              <a:buSzPct val="45000"/>
              <a:tabLst>
                <a:tab pos="180000" algn="l"/>
              </a:tabLst>
            </a:pPr>
            <a:r>
              <a:rPr lang="de-DE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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 	</a:t>
            </a:r>
            <a:r>
              <a:rPr lang="de-DE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Beschränkung 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dieses Entwurfs auf Kernbereich Vaterstetten / </a:t>
            </a:r>
            <a:r>
              <a:rPr lang="de-DE" b="1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Baldham</a:t>
            </a:r>
            <a:r>
              <a:rPr lang="de-DE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de-DE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720000" indent="-35748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Außer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Purfing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sind die „Ortschaften“ gut angebunden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13000"/>
              </a:lnSpc>
              <a:spcBef>
                <a:spcPts val="1200"/>
              </a:spcBef>
              <a:buClr>
                <a:srgbClr val="000000"/>
              </a:buClr>
              <a:buSzPct val="45000"/>
              <a:tabLst>
                <a:tab pos="180000" algn="l"/>
              </a:tabLst>
            </a:pPr>
            <a:r>
              <a:rPr lang="de-DE" b="1" spc="-1" dirty="0" smtClean="0">
                <a:solidFill>
                  <a:srgbClr val="000000"/>
                </a:solidFill>
                <a:latin typeface="Calibri"/>
                <a:sym typeface="Wingdings"/>
              </a:rPr>
              <a:t>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	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Trotzdem in weiterem 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Schritt:</a:t>
            </a:r>
            <a:endParaRPr lang="de-DE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720000" indent="-35748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Radwegenetz in den Ortschaften betrachten</a:t>
            </a:r>
            <a:endParaRPr lang="de-DE" sz="1800" b="0" strike="noStrike" spc="-1" dirty="0">
              <a:latin typeface="Arial"/>
            </a:endParaRPr>
          </a:p>
          <a:p>
            <a:pPr marL="720000" indent="-35748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Weitere Verbindungswege identifizieren und ertüchtigen </a:t>
            </a:r>
            <a:r>
              <a:rPr lang="de-DE" spc="-1" dirty="0">
                <a:latin typeface="Arial"/>
              </a:rPr>
              <a:t/>
            </a:r>
            <a:br>
              <a:rPr lang="de-DE" spc="-1" dirty="0">
                <a:latin typeface="Arial"/>
              </a:rPr>
            </a:b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Beispiel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Parsdorfer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Weg)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13000"/>
              </a:lnSpc>
              <a:spcBef>
                <a:spcPts val="1200"/>
              </a:spcBef>
              <a:buClr>
                <a:srgbClr val="000000"/>
              </a:buClr>
              <a:buSzPct val="45000"/>
              <a:tabLst>
                <a:tab pos="180000" algn="l"/>
              </a:tabLst>
            </a:pPr>
            <a:r>
              <a:rPr lang="de-DE" b="1" spc="-1" dirty="0" smtClean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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	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Innerörtliche Verbindungen 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priorisiert:</a:t>
            </a:r>
            <a:endParaRPr lang="de-DE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720000" indent="-35748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Verbindungen zu Nachbargemeinden nachrangig betrachten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13000"/>
              </a:lnSpc>
              <a:spcBef>
                <a:spcPts val="1200"/>
              </a:spcBef>
              <a:buClr>
                <a:srgbClr val="000000"/>
              </a:buClr>
              <a:buSzPct val="45000"/>
              <a:tabLst>
                <a:tab pos="180000" algn="l"/>
              </a:tabLst>
            </a:pPr>
            <a:r>
              <a:rPr lang="de-DE" b="1" spc="-1" dirty="0" smtClean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	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In den „Wohnquartieren“ keine 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Radnetzführung:</a:t>
            </a:r>
            <a:endParaRPr lang="de-DE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720000" indent="-35748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„Sammelverkehr“ (Trichterwirkung) findet statt und wird auf die Hauptrouten geleitet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13000"/>
              </a:lnSpc>
              <a:spcBef>
                <a:spcPts val="600"/>
              </a:spcBef>
              <a:buClr>
                <a:srgbClr val="000000"/>
              </a:buClr>
              <a:buSzPct val="45000"/>
              <a:tabLst>
                <a:tab pos="180000" algn="l"/>
              </a:tabLst>
            </a:pPr>
            <a:r>
              <a:rPr lang="de-DE" b="1" spc="-1" dirty="0" smtClean="0">
                <a:solidFill>
                  <a:srgbClr val="000000"/>
                </a:solidFill>
                <a:latin typeface="Calibri"/>
                <a:ea typeface="DejaVu Sans"/>
                <a:sym typeface="Wingdings"/>
              </a:rPr>
              <a:t>	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Option „schneller Radweg“ im </a:t>
            </a:r>
            <a:r>
              <a:rPr lang="de-DE" b="1" spc="-1" dirty="0" err="1">
                <a:solidFill>
                  <a:srgbClr val="000000"/>
                </a:solidFill>
                <a:latin typeface="Calibri"/>
                <a:ea typeface="DejaVu Sans"/>
              </a:rPr>
              <a:t>Radnetz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 nicht vorrangig </a:t>
            </a:r>
            <a:r>
              <a:rPr lang="de-DE" b="1" spc="-1" dirty="0">
                <a:solidFill>
                  <a:srgbClr val="000000"/>
                </a:solidFill>
                <a:latin typeface="Calibri"/>
                <a:ea typeface="DejaVu Sans"/>
              </a:rPr>
              <a:t>berücksichtigt</a:t>
            </a:r>
            <a:endParaRPr lang="de-DE" b="1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39640" y="312480"/>
            <a:ext cx="4823640" cy="30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(innerorts) - Hauptziele</a:t>
            </a:r>
            <a:endParaRPr lang="de-DE" sz="1300" b="0" strike="noStrike" spc="-1" dirty="0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635040" y="620640"/>
            <a:ext cx="7216920" cy="59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rafik 104"/>
          <p:cNvPicPr/>
          <p:nvPr/>
        </p:nvPicPr>
        <p:blipFill>
          <a:blip r:embed="rId2"/>
          <a:stretch/>
        </p:blipFill>
        <p:spPr>
          <a:xfrm>
            <a:off x="720000" y="864000"/>
            <a:ext cx="7273800" cy="550476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851400" y="120960"/>
            <a:ext cx="77698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50000"/>
              </a:lnSpc>
              <a:spcBef>
                <a:spcPts val="601"/>
              </a:spcBef>
              <a:spcAft>
                <a:spcPts val="601"/>
              </a:spcAft>
            </a:pPr>
            <a:r>
              <a:rPr lang="de-DE" sz="2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Zielpunkte, innerörtliche Beziehungen</a:t>
            </a:r>
            <a:endParaRPr lang="de-DE" sz="2000" b="0" strike="noStrike" spc="-1">
              <a:latin typeface="Arial"/>
            </a:endParaRPr>
          </a:p>
        </p:txBody>
      </p:sp>
      <p:grpSp>
        <p:nvGrpSpPr>
          <p:cNvPr id="136" name="Group 2"/>
          <p:cNvGrpSpPr/>
          <p:nvPr/>
        </p:nvGrpSpPr>
        <p:grpSpPr>
          <a:xfrm>
            <a:off x="4524480" y="1899360"/>
            <a:ext cx="1491120" cy="3605760"/>
            <a:chOff x="4524480" y="1899360"/>
            <a:chExt cx="1491120" cy="3605760"/>
          </a:xfrm>
        </p:grpSpPr>
        <p:sp>
          <p:nvSpPr>
            <p:cNvPr id="137" name="Line 3"/>
            <p:cNvSpPr/>
            <p:nvPr/>
          </p:nvSpPr>
          <p:spPr>
            <a:xfrm>
              <a:off x="5691600" y="3549240"/>
              <a:ext cx="0" cy="1383840"/>
            </a:xfrm>
            <a:prstGeom prst="line">
              <a:avLst/>
            </a:prstGeom>
            <a:ln w="3600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Line 4"/>
            <p:cNvSpPr/>
            <p:nvPr/>
          </p:nvSpPr>
          <p:spPr>
            <a:xfrm>
              <a:off x="4524480" y="1899360"/>
              <a:ext cx="1167120" cy="1610280"/>
            </a:xfrm>
            <a:prstGeom prst="line">
              <a:avLst/>
            </a:prstGeom>
            <a:ln w="3600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Line 5"/>
            <p:cNvSpPr/>
            <p:nvPr/>
          </p:nvSpPr>
          <p:spPr>
            <a:xfrm flipH="1">
              <a:off x="5539320" y="4933080"/>
              <a:ext cx="152280" cy="572040"/>
            </a:xfrm>
            <a:prstGeom prst="line">
              <a:avLst/>
            </a:prstGeom>
            <a:ln w="3600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Line 6"/>
            <p:cNvSpPr/>
            <p:nvPr/>
          </p:nvSpPr>
          <p:spPr>
            <a:xfrm>
              <a:off x="5612040" y="5227560"/>
              <a:ext cx="403560" cy="124560"/>
            </a:xfrm>
            <a:prstGeom prst="line">
              <a:avLst/>
            </a:prstGeom>
            <a:ln w="3600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1" name="Group 7"/>
          <p:cNvGrpSpPr/>
          <p:nvPr/>
        </p:nvGrpSpPr>
        <p:grpSpPr>
          <a:xfrm>
            <a:off x="2052000" y="1946520"/>
            <a:ext cx="3528000" cy="1810440"/>
            <a:chOff x="2052000" y="1946520"/>
            <a:chExt cx="3528000" cy="1810440"/>
          </a:xfrm>
        </p:grpSpPr>
        <p:sp>
          <p:nvSpPr>
            <p:cNvPr id="142" name="Line 8"/>
            <p:cNvSpPr/>
            <p:nvPr/>
          </p:nvSpPr>
          <p:spPr>
            <a:xfrm flipV="1">
              <a:off x="2052000" y="3063240"/>
              <a:ext cx="1922760" cy="693720"/>
            </a:xfrm>
            <a:prstGeom prst="line">
              <a:avLst/>
            </a:prstGeom>
            <a:ln w="36000">
              <a:solidFill>
                <a:srgbClr val="00B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Line 9"/>
            <p:cNvSpPr/>
            <p:nvPr/>
          </p:nvSpPr>
          <p:spPr>
            <a:xfrm flipV="1">
              <a:off x="3974760" y="1946520"/>
              <a:ext cx="494280" cy="1116720"/>
            </a:xfrm>
            <a:prstGeom prst="line">
              <a:avLst/>
            </a:prstGeom>
            <a:ln w="36000">
              <a:solidFill>
                <a:srgbClr val="00B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Line 10"/>
            <p:cNvSpPr/>
            <p:nvPr/>
          </p:nvSpPr>
          <p:spPr>
            <a:xfrm>
              <a:off x="3975120" y="3063600"/>
              <a:ext cx="1604880" cy="446040"/>
            </a:xfrm>
            <a:prstGeom prst="line">
              <a:avLst/>
            </a:prstGeom>
            <a:ln w="36000">
              <a:solidFill>
                <a:srgbClr val="00B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5" name="Group 11"/>
          <p:cNvGrpSpPr/>
          <p:nvPr/>
        </p:nvGrpSpPr>
        <p:grpSpPr>
          <a:xfrm>
            <a:off x="1963800" y="3509640"/>
            <a:ext cx="3616200" cy="1793520"/>
            <a:chOff x="1963800" y="3509640"/>
            <a:chExt cx="3616200" cy="1793520"/>
          </a:xfrm>
        </p:grpSpPr>
        <p:sp>
          <p:nvSpPr>
            <p:cNvPr id="146" name="Line 12"/>
            <p:cNvSpPr/>
            <p:nvPr/>
          </p:nvSpPr>
          <p:spPr>
            <a:xfrm>
              <a:off x="1963800" y="3986280"/>
              <a:ext cx="3575520" cy="1316880"/>
            </a:xfrm>
            <a:prstGeom prst="line">
              <a:avLst/>
            </a:prstGeom>
            <a:ln w="36000">
              <a:solidFill>
                <a:srgbClr val="A52A2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Line 13"/>
            <p:cNvSpPr/>
            <p:nvPr/>
          </p:nvSpPr>
          <p:spPr>
            <a:xfrm>
              <a:off x="2881080" y="3509640"/>
              <a:ext cx="170640" cy="870120"/>
            </a:xfrm>
            <a:prstGeom prst="line">
              <a:avLst/>
            </a:prstGeom>
            <a:ln w="36000">
              <a:solidFill>
                <a:srgbClr val="A52A2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Line 14"/>
            <p:cNvSpPr/>
            <p:nvPr/>
          </p:nvSpPr>
          <p:spPr>
            <a:xfrm>
              <a:off x="2934000" y="3509640"/>
              <a:ext cx="2646000" cy="1316880"/>
            </a:xfrm>
            <a:prstGeom prst="line">
              <a:avLst/>
            </a:prstGeom>
            <a:ln w="36000">
              <a:solidFill>
                <a:srgbClr val="A52A2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9" name="Group 15"/>
          <p:cNvGrpSpPr/>
          <p:nvPr/>
        </p:nvGrpSpPr>
        <p:grpSpPr>
          <a:xfrm>
            <a:off x="511560" y="458280"/>
            <a:ext cx="8008200" cy="5721120"/>
            <a:chOff x="511560" y="458280"/>
            <a:chExt cx="8008200" cy="5721120"/>
          </a:xfrm>
        </p:grpSpPr>
        <p:sp>
          <p:nvSpPr>
            <p:cNvPr id="150" name="Line 16"/>
            <p:cNvSpPr/>
            <p:nvPr/>
          </p:nvSpPr>
          <p:spPr>
            <a:xfrm flipV="1">
              <a:off x="5156280" y="1346400"/>
              <a:ext cx="1558080" cy="61740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Line 17"/>
            <p:cNvSpPr/>
            <p:nvPr/>
          </p:nvSpPr>
          <p:spPr>
            <a:xfrm flipV="1">
              <a:off x="6597000" y="1528200"/>
              <a:ext cx="288000" cy="161676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Line 18"/>
            <p:cNvSpPr/>
            <p:nvPr/>
          </p:nvSpPr>
          <p:spPr>
            <a:xfrm>
              <a:off x="6980400" y="3763440"/>
              <a:ext cx="1046520" cy="14076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Line 19"/>
            <p:cNvSpPr/>
            <p:nvPr/>
          </p:nvSpPr>
          <p:spPr>
            <a:xfrm>
              <a:off x="7884720" y="5968080"/>
              <a:ext cx="635040" cy="21132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Line 20"/>
            <p:cNvSpPr/>
            <p:nvPr/>
          </p:nvSpPr>
          <p:spPr>
            <a:xfrm flipH="1" flipV="1">
              <a:off x="2610720" y="458280"/>
              <a:ext cx="499680" cy="47052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Line 21"/>
            <p:cNvSpPr/>
            <p:nvPr/>
          </p:nvSpPr>
          <p:spPr>
            <a:xfrm>
              <a:off x="511560" y="3480120"/>
              <a:ext cx="1246680" cy="423720"/>
            </a:xfrm>
            <a:prstGeom prst="line">
              <a:avLst/>
            </a:prstGeom>
            <a:ln w="3600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6" name="Group 22"/>
          <p:cNvGrpSpPr/>
          <p:nvPr/>
        </p:nvGrpSpPr>
        <p:grpSpPr>
          <a:xfrm>
            <a:off x="2052000" y="1654920"/>
            <a:ext cx="3384000" cy="2102040"/>
            <a:chOff x="2052000" y="1654920"/>
            <a:chExt cx="3384000" cy="2102040"/>
          </a:xfrm>
        </p:grpSpPr>
        <p:sp>
          <p:nvSpPr>
            <p:cNvPr id="157" name="Line 23"/>
            <p:cNvSpPr/>
            <p:nvPr/>
          </p:nvSpPr>
          <p:spPr>
            <a:xfrm flipH="1">
              <a:off x="2052000" y="1654920"/>
              <a:ext cx="558720" cy="2102040"/>
            </a:xfrm>
            <a:prstGeom prst="line">
              <a:avLst/>
            </a:prstGeom>
            <a:ln w="284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Line 24"/>
            <p:cNvSpPr/>
            <p:nvPr/>
          </p:nvSpPr>
          <p:spPr>
            <a:xfrm>
              <a:off x="2699640" y="1654920"/>
              <a:ext cx="2736360" cy="1701720"/>
            </a:xfrm>
            <a:prstGeom prst="line">
              <a:avLst/>
            </a:prstGeom>
            <a:ln w="2844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39640" y="312480"/>
            <a:ext cx="4823640" cy="30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(innerorts) und Hauptziele</a:t>
            </a:r>
            <a:endParaRPr lang="de-DE" sz="13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6742440" y="2074320"/>
            <a:ext cx="115200" cy="158040"/>
          </a:xfrm>
          <a:prstGeom prst="rect">
            <a:avLst/>
          </a:prstGeom>
          <a:ln>
            <a:noFill/>
          </a:ln>
        </p:spPr>
      </p:pic>
      <p:pic>
        <p:nvPicPr>
          <p:cNvPr id="162" name="Picture 2"/>
          <p:cNvPicPr/>
          <p:nvPr/>
        </p:nvPicPr>
        <p:blipFill>
          <a:blip r:embed="rId3"/>
          <a:stretch/>
        </p:blipFill>
        <p:spPr>
          <a:xfrm>
            <a:off x="611560" y="632496"/>
            <a:ext cx="7199640" cy="575964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6881760" y="2179800"/>
            <a:ext cx="2226240" cy="545040"/>
          </a:xfrm>
          <a:prstGeom prst="rect">
            <a:avLst/>
          </a:prstGeom>
          <a:solidFill>
            <a:srgbClr val="F9F9F9"/>
          </a:solidFill>
          <a:ln w="648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200" b="1" strike="noStrike" spc="-1">
                <a:solidFill>
                  <a:srgbClr val="FF3300"/>
                </a:solidFill>
                <a:latin typeface="Calibri"/>
                <a:ea typeface="Calibri"/>
              </a:rPr>
              <a:t>Rot: 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mögliche Rad-Hauptrouten</a:t>
            </a:r>
            <a:endParaRPr lang="de-DE" sz="1200" b="0" strike="noStrike" spc="-1">
              <a:latin typeface="Arial"/>
            </a:endParaRPr>
          </a:p>
          <a:p>
            <a:pPr>
              <a:lnSpc>
                <a:spcPct val="114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     : Hauptziele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164" name="Picture 2"/>
          <p:cNvPicPr/>
          <p:nvPr/>
        </p:nvPicPr>
        <p:blipFill>
          <a:blip r:embed="rId2"/>
          <a:stretch/>
        </p:blipFill>
        <p:spPr>
          <a:xfrm>
            <a:off x="7020360" y="2452680"/>
            <a:ext cx="115200" cy="15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/>
          <p:cNvPicPr/>
          <p:nvPr/>
        </p:nvPicPr>
        <p:blipFill>
          <a:blip r:embed="rId2"/>
          <a:stretch/>
        </p:blipFill>
        <p:spPr>
          <a:xfrm>
            <a:off x="611560" y="547920"/>
            <a:ext cx="7199640" cy="575964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539640" y="240480"/>
            <a:ext cx="7859520" cy="30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und bereits realisierte Abschnitte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 dirty="0">
              <a:latin typeface="Arial"/>
            </a:endParaRPr>
          </a:p>
        </p:txBody>
      </p:sp>
      <p:pic>
        <p:nvPicPr>
          <p:cNvPr id="167" name="Picture 2"/>
          <p:cNvPicPr/>
          <p:nvPr/>
        </p:nvPicPr>
        <p:blipFill>
          <a:blip r:embed="rId3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6876360" y="1700640"/>
            <a:ext cx="2086560" cy="505440"/>
          </a:xfrm>
          <a:prstGeom prst="rect">
            <a:avLst/>
          </a:prstGeom>
          <a:solidFill>
            <a:srgbClr val="F9F9F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b="1" strike="noStrike" spc="-1">
                <a:solidFill>
                  <a:srgbClr val="0033CC"/>
                </a:solidFill>
                <a:latin typeface="Calibri"/>
                <a:ea typeface="DejaVu Sans"/>
              </a:rPr>
              <a:t>Blau: 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realisierte Abschnitte  (ohne Gehweg/Radfahrer frei)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/>
          <p:cNvPicPr/>
          <p:nvPr/>
        </p:nvPicPr>
        <p:blipFill>
          <a:blip r:embed="rId2"/>
          <a:stretch/>
        </p:blipFill>
        <p:spPr>
          <a:xfrm>
            <a:off x="616229" y="547920"/>
            <a:ext cx="7199640" cy="575964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539640" y="240480"/>
            <a:ext cx="7859520" cy="30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61"/>
              </a:spcBef>
            </a:pP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Entwurf </a:t>
            </a:r>
            <a:r>
              <a:rPr lang="de-DE" sz="1300" b="0" strike="noStrike" spc="-1" dirty="0" err="1">
                <a:solidFill>
                  <a:srgbClr val="000000"/>
                </a:solidFill>
                <a:latin typeface="Arial Black"/>
              </a:rPr>
              <a:t>Radnetz</a:t>
            </a:r>
            <a:r>
              <a:rPr lang="de-DE" sz="1300" b="0" strike="noStrike" spc="-1" dirty="0">
                <a:solidFill>
                  <a:srgbClr val="000000"/>
                </a:solidFill>
                <a:latin typeface="Arial Black"/>
              </a:rPr>
              <a:t> und Hauptrouten Kfz</a:t>
            </a:r>
            <a:endParaRPr lang="de-DE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lang="de-DE" sz="1300" b="0" strike="noStrike" spc="-1" dirty="0">
              <a:latin typeface="Arial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3"/>
          <a:stretch/>
        </p:blipFill>
        <p:spPr>
          <a:xfrm>
            <a:off x="16741440" y="908640"/>
            <a:ext cx="7615080" cy="42800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755640" y="908640"/>
            <a:ext cx="676800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"/>
          <p:cNvSpPr/>
          <p:nvPr/>
        </p:nvSpPr>
        <p:spPr>
          <a:xfrm>
            <a:off x="6447897" y="2132856"/>
            <a:ext cx="2591792" cy="747632"/>
          </a:xfrm>
          <a:prstGeom prst="rect">
            <a:avLst/>
          </a:prstGeom>
          <a:solidFill>
            <a:schemeClr val="bg1">
              <a:lumMod val="95000"/>
            </a:schemeClr>
          </a:solidFill>
          <a:ln w="648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200" b="1" strike="noStrike" spc="-1" dirty="0">
                <a:solidFill>
                  <a:srgbClr val="0000FF"/>
                </a:solidFill>
                <a:latin typeface="Calibri"/>
                <a:ea typeface="Calibri"/>
              </a:rPr>
              <a:t>Blau</a:t>
            </a:r>
            <a:r>
              <a:rPr lang="de-DE" sz="1200" spc="-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de-DE" sz="1200" b="1" strike="noStrike" spc="-1" dirty="0">
                <a:solidFill>
                  <a:srgbClr val="0000FF"/>
                </a:solidFill>
                <a:latin typeface="Calibri"/>
                <a:ea typeface="Calibri"/>
              </a:rPr>
              <a:t>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Kfz-Hauptrouten laut „Zukunftswerkstatt Vaterstetten“ </a:t>
            </a:r>
            <a:r>
              <a:rPr lang="de-DE" sz="12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2007</a:t>
            </a:r>
          </a:p>
          <a:p>
            <a:pPr>
              <a:lnSpc>
                <a:spcPct val="114000"/>
              </a:lnSpc>
            </a:pPr>
            <a:r>
              <a:rPr lang="de-DE" sz="1200" b="1" strike="noStrike" spc="-1" dirty="0" smtClean="0">
                <a:solidFill>
                  <a:srgbClr val="0000FF"/>
                </a:solidFill>
                <a:latin typeface="Calibri"/>
                <a:ea typeface="Calibri"/>
              </a:rPr>
              <a:t>Blau-</a:t>
            </a:r>
            <a:r>
              <a:rPr lang="de-DE" sz="1200" b="1" strike="noStrike" spc="-1" dirty="0" smtClean="0">
                <a:solidFill>
                  <a:srgbClr val="C00000"/>
                </a:solidFill>
                <a:latin typeface="Calibri"/>
                <a:ea typeface="Calibri"/>
              </a:rPr>
              <a:t>Rot</a:t>
            </a:r>
            <a:r>
              <a:rPr lang="de-DE" sz="1200" spc="-1" dirty="0" smtClean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de-DE" sz="1200" b="1" strike="noStrike" spc="-1" dirty="0" smtClean="0">
                <a:solidFill>
                  <a:srgbClr val="0000FF"/>
                </a:solidFill>
                <a:latin typeface="Calibri"/>
                <a:ea typeface="Calibri"/>
              </a:rPr>
              <a:t> </a:t>
            </a:r>
            <a:r>
              <a:rPr lang="de-DE" sz="1200" spc="-1" dirty="0" smtClean="0">
                <a:solidFill>
                  <a:srgbClr val="000000"/>
                </a:solidFill>
                <a:latin typeface="Calibri"/>
                <a:ea typeface="Calibri"/>
              </a:rPr>
              <a:t>Kollisionen</a:t>
            </a:r>
            <a:endParaRPr lang="de-DE" sz="1200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6592049" y="3701649"/>
            <a:ext cx="2447640" cy="9208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Kritische Kollisionen:</a:t>
            </a:r>
            <a:endParaRPr lang="de-DE" sz="1200" b="0" strike="noStrike" spc="-1" dirty="0">
              <a:latin typeface="Arial"/>
            </a:endParaRPr>
          </a:p>
          <a:p>
            <a:pPr marL="171360" indent="-170640">
              <a:lnSpc>
                <a:spcPct val="114000"/>
              </a:lnSpc>
              <a:buClr>
                <a:srgbClr val="000000"/>
              </a:buClr>
              <a:buFont typeface="Symbol"/>
              <a:buChar char="-"/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Karl-Böhm-Str. (fast voller Länge)</a:t>
            </a:r>
            <a:endParaRPr lang="de-DE" sz="1200" b="0" strike="noStrike" spc="-1" dirty="0">
              <a:latin typeface="Arial"/>
            </a:endParaRPr>
          </a:p>
          <a:p>
            <a:pPr marL="171360" indent="-170640">
              <a:lnSpc>
                <a:spcPct val="114000"/>
              </a:lnSpc>
              <a:buClr>
                <a:srgbClr val="000000"/>
              </a:buClr>
              <a:buFont typeface="Symbol"/>
              <a:buChar char="-"/>
            </a:pPr>
            <a:r>
              <a:rPr lang="de-DE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Möschenfelder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Str</a:t>
            </a:r>
            <a:r>
              <a:rPr lang="de-DE" sz="1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./Dorfstr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(Bereich Maibaum)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6952049" y="2924944"/>
            <a:ext cx="2087640" cy="682560"/>
          </a:xfrm>
          <a:prstGeom prst="rect">
            <a:avLst/>
          </a:prstGeom>
          <a:solidFill>
            <a:schemeClr val="bg1">
              <a:lumMod val="95000"/>
            </a:schemeClr>
          </a:solidFill>
          <a:ln w="648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-&gt; Vorgeschlagene </a:t>
            </a: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Radrouten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größtenteils </a:t>
            </a: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abseits von Kfz-Hauptrouten</a:t>
            </a:r>
            <a:endParaRPr lang="de-DE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416</Words>
  <Application>Microsoft Office PowerPoint</Application>
  <PresentationFormat>Bildschirmpräsentation (4:3)</PresentationFormat>
  <Paragraphs>110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MB</dc:creator>
  <dc:description/>
  <cp:lastModifiedBy>MB</cp:lastModifiedBy>
  <cp:revision>153</cp:revision>
  <cp:lastPrinted>2023-03-04T10:03:12Z</cp:lastPrinted>
  <dcterms:created xsi:type="dcterms:W3CDTF">2020-07-23T12:55:22Z</dcterms:created>
  <dcterms:modified xsi:type="dcterms:W3CDTF">2023-04-19T16:21:19Z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HP Inc.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18</vt:i4>
  </property>
</Properties>
</file>